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11"/>
  </p:notesMasterIdLst>
  <p:sldIdLst>
    <p:sldId id="258" r:id="rId2"/>
    <p:sldId id="261" r:id="rId3"/>
    <p:sldId id="256" r:id="rId4"/>
    <p:sldId id="263" r:id="rId5"/>
    <p:sldId id="265" r:id="rId6"/>
    <p:sldId id="264" r:id="rId7"/>
    <p:sldId id="266" r:id="rId8"/>
    <p:sldId id="268" r:id="rId9"/>
    <p:sldId id="267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C40000"/>
    <a:srgbClr val="820000"/>
    <a:srgbClr val="B00000"/>
    <a:srgbClr val="A33A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 autoAdjust="0"/>
    <p:restoredTop sz="94680" autoAdjust="0"/>
  </p:normalViewPr>
  <p:slideViewPr>
    <p:cSldViewPr>
      <p:cViewPr varScale="1">
        <p:scale>
          <a:sx n="78" d="100"/>
          <a:sy n="78" d="100"/>
        </p:scale>
        <p:origin x="1594" y="-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2B60A-BADC-41C9-892A-C62D642A9388}" type="datetimeFigureOut">
              <a:rPr lang="en-US" smtClean="0"/>
              <a:t>13/09/2024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424705-30A4-4400-8D4B-14EE664D9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18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24705-30A4-4400-8D4B-14EE664D90A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95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phe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0374" y="0"/>
            <a:ext cx="2293626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3581400"/>
            <a:ext cx="3962400" cy="21336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2438400" y="1447800"/>
            <a:ext cx="3962400" cy="21336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>
          <a:xfrm>
            <a:off x="3582988" y="6426201"/>
            <a:ext cx="2819399" cy="126999"/>
          </a:xfrm>
        </p:spPr>
        <p:txBody>
          <a:bodyPr/>
          <a:lstStyle/>
          <a:p>
            <a:fld id="{F3CAF8B1-0FA5-4C65-8F70-859AB3D0A6F4}" type="datetimeFigureOut">
              <a:rPr lang="en-US" smtClean="0"/>
              <a:t>13/09/2024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>
          <a:xfrm>
            <a:off x="6414976" y="6400800"/>
            <a:ext cx="457200" cy="152400"/>
          </a:xfrm>
        </p:spPr>
        <p:txBody>
          <a:bodyPr/>
          <a:lstStyle>
            <a:lvl1pPr algn="r">
              <a:defRPr/>
            </a:lvl1pPr>
          </a:lstStyle>
          <a:p>
            <a:fld id="{B57A0619-EA42-4470-9FCC-D26563CEA855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>
          <a:xfrm>
            <a:off x="3581400" y="6296248"/>
            <a:ext cx="2820987" cy="1524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AF8B1-0FA5-4C65-8F70-859AB3D0A6F4}" type="datetimeFigureOut">
              <a:rPr lang="en-US" smtClean="0"/>
              <a:t>13/09/2024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7A0619-EA42-4470-9FCC-D26563CEA855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AF8B1-0FA5-4C65-8F70-859AB3D0A6F4}" type="datetimeFigureOut">
              <a:rPr lang="en-US" smtClean="0"/>
              <a:t>13/09/2024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7A0619-EA42-4470-9FCC-D26563CEA855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3657600" cy="5714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AF8B1-0FA5-4C65-8F70-859AB3D0A6F4}" type="datetimeFigureOut">
              <a:rPr lang="en-US" smtClean="0"/>
              <a:t>13/09/2024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7A0619-EA42-4470-9FCC-D26563CEA85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phe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0" y="0"/>
            <a:ext cx="2293626" cy="6858000"/>
          </a:xfrm>
          <a:prstGeom prst="rect">
            <a:avLst/>
          </a:prstGeom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9788" y="6426201"/>
            <a:ext cx="2819399" cy="126999"/>
          </a:xfrm>
        </p:spPr>
        <p:txBody>
          <a:bodyPr/>
          <a:lstStyle/>
          <a:p>
            <a:fld id="{F3CAF8B1-0FA5-4C65-8F70-859AB3D0A6F4}" type="datetimeFigureOut">
              <a:rPr lang="en-US" smtClean="0"/>
              <a:t>13/09/2024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4116388" y="6400800"/>
            <a:ext cx="533400" cy="152400"/>
          </a:xfrm>
        </p:spPr>
        <p:txBody>
          <a:bodyPr/>
          <a:lstStyle/>
          <a:p>
            <a:fld id="{B57A0619-EA42-4470-9FCC-D26563CEA85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838200" y="6296248"/>
            <a:ext cx="2820987" cy="15240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457200" y="1828800"/>
            <a:ext cx="3200400" cy="17526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3578224"/>
            <a:ext cx="3200645" cy="1459767"/>
          </a:xfrm>
        </p:spPr>
        <p:txBody>
          <a:bodyPr anchor="t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None/>
              <a:defRPr lang="en-US" sz="14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429000"/>
            <a:ext cx="3124200" cy="2667000"/>
          </a:xfrm>
        </p:spPr>
        <p:txBody>
          <a:bodyPr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457200"/>
            <a:ext cx="3124200" cy="2667000"/>
          </a:xfrm>
        </p:spPr>
        <p:txBody>
          <a:bodyPr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876800" y="457200"/>
            <a:ext cx="2819400" cy="57149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AF8B1-0FA5-4C65-8F70-859AB3D0A6F4}" type="datetimeFigureOut">
              <a:rPr lang="en-US" smtClean="0"/>
              <a:t>13/09/2024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7A0619-EA42-4470-9FCC-D26563CEA85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75238"/>
            <a:ext cx="3581400" cy="411162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675288"/>
            <a:ext cx="3581400" cy="2525112"/>
          </a:xfrm>
        </p:spPr>
        <p:txBody>
          <a:bodyPr anchor="t"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 baseline="0"/>
            </a:lvl4pPr>
            <a:lvl5pPr>
              <a:buFont typeface="Wingdings" pitchFamily="2" charset="2"/>
              <a:buChar char="§"/>
              <a:defRPr sz="1400"/>
            </a:lvl5pPr>
            <a:lvl6pPr>
              <a:buFont typeface="Wingdings" pitchFamily="2" charset="2"/>
              <a:buChar char="§"/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199" y="3429000"/>
            <a:ext cx="3581400" cy="411162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199" y="3840162"/>
            <a:ext cx="3581400" cy="2515198"/>
          </a:xfrm>
        </p:spPr>
        <p:txBody>
          <a:bodyPr anchor="t"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876800" y="457200"/>
            <a:ext cx="2819400" cy="57149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AF8B1-0FA5-4C65-8F70-859AB3D0A6F4}" type="datetimeFigureOut">
              <a:rPr lang="en-US" smtClean="0"/>
              <a:t>13/09/2024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7A0619-EA42-4470-9FCC-D26563CEA855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3800" y="457200"/>
            <a:ext cx="3962400" cy="571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AF8B1-0FA5-4C65-8F70-859AB3D0A6F4}" type="datetimeFigureOut">
              <a:rPr lang="en-US" smtClean="0"/>
              <a:t>13/09/2024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7A0619-EA42-4470-9FCC-D26563CEA85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AF8B1-0FA5-4C65-8F70-859AB3D0A6F4}" type="datetimeFigureOut">
              <a:rPr lang="en-US" smtClean="0"/>
              <a:t>13/09/2024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7A0619-EA42-4470-9FCC-D26563CEA85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0" y="1676400"/>
            <a:ext cx="2514600" cy="1874837"/>
          </a:xfrm>
        </p:spPr>
        <p:txBody>
          <a:bodyPr anchor="b">
            <a:normAutofit/>
          </a:bodyPr>
          <a:lstStyle>
            <a:lvl1pPr algn="r">
              <a:defRPr sz="2000" b="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4700016" cy="3505200"/>
          </a:xfrm>
        </p:spPr>
        <p:txBody>
          <a:bodyPr>
            <a:normAutofit/>
          </a:bodyPr>
          <a:lstStyle>
            <a:lvl1pPr marL="228600" indent="-182880"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0" y="3552372"/>
            <a:ext cx="2209800" cy="1629228"/>
          </a:xfrm>
        </p:spPr>
        <p:txBody>
          <a:bodyPr anchor="t">
            <a:normAutofit/>
          </a:bodyPr>
          <a:lstStyle>
            <a:lvl1pPr marL="0" indent="0" algn="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AF8B1-0FA5-4C65-8F70-859AB3D0A6F4}" type="datetimeFigureOut">
              <a:rPr lang="en-US" smtClean="0"/>
              <a:t>13/09/2024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7A0619-EA42-4470-9FCC-D26563CEA855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" y="1676400"/>
            <a:ext cx="4696967" cy="3505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181600" y="1676400"/>
            <a:ext cx="2514600" cy="1875972"/>
          </a:xfrm>
        </p:spPr>
        <p:txBody>
          <a:bodyPr anchor="b">
            <a:normAutofit/>
          </a:bodyPr>
          <a:lstStyle>
            <a:lvl1pPr algn="r">
              <a:defRPr sz="2000" b="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0" y="3552372"/>
            <a:ext cx="2209800" cy="1629228"/>
          </a:xfrm>
        </p:spPr>
        <p:txBody>
          <a:bodyPr anchor="t">
            <a:normAutofit/>
          </a:bodyPr>
          <a:lstStyle>
            <a:lvl1pPr marL="0" indent="0" algn="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AF8B1-0FA5-4C65-8F70-859AB3D0A6F4}" type="datetimeFigureOut">
              <a:rPr lang="en-US" smtClean="0"/>
              <a:t>13/09/2024</a:t>
            </a:fld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7A0619-EA42-4470-9FCC-D26563CEA855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phere2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23693" y="0"/>
            <a:ext cx="320307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76800" y="457200"/>
            <a:ext cx="2819400" cy="571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57200"/>
            <a:ext cx="3657600" cy="5714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772400" y="6400800"/>
            <a:ext cx="533400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7A0619-EA42-4470-9FCC-D26563CEA85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>
          <a:xfrm>
            <a:off x="4876801" y="6426201"/>
            <a:ext cx="2819399" cy="12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3CAF8B1-0FA5-4C65-8F70-859AB3D0A6F4}" type="datetimeFigureOut">
              <a:rPr lang="en-US" smtClean="0"/>
              <a:t>13/09/2024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4875213" y="6296248"/>
            <a:ext cx="2820987" cy="1524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r" defTabSz="914400" rtl="0" eaLnBrk="1" latinLnBrk="0" hangingPunct="1">
        <a:spcBef>
          <a:spcPct val="0"/>
        </a:spcBef>
        <a:buNone/>
        <a:defRPr sz="2800" kern="1200">
          <a:gradFill>
            <a:gsLst>
              <a:gs pos="0">
                <a:schemeClr val="tx1">
                  <a:lumMod val="50000"/>
                </a:schemeClr>
              </a:gs>
              <a:gs pos="61000">
                <a:schemeClr val="tx1"/>
              </a:gs>
            </a:gsLst>
            <a:lin ang="5400000" scaled="0"/>
          </a:gradFill>
          <a:effectLst/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59436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77724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96012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14300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32588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9164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microsoft.com/office/2007/relationships/hdphoto" Target="../media/hdphoto4.wdp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microsoft.com/office/2007/relationships/hdphoto" Target="../media/hdphoto5.wdp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7" descr="So sánh Csharp và Java - Trang tin tức lập trình Dotnetguru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264"/>
            <a:ext cx="8991600" cy="6781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38200" y="1069674"/>
            <a:ext cx="72389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>
                <a:latin typeface="Calibri" pitchFamily="34" charset="0"/>
                <a:cs typeface="Calibri" pitchFamily="34" charset="0"/>
              </a:rPr>
              <a:t>Bài tập: </a:t>
            </a:r>
            <a:r>
              <a:rPr lang="vi-VN" sz="2400" dirty="0">
                <a:latin typeface="Calibri" pitchFamily="34" charset="0"/>
                <a:cs typeface="Calibri" pitchFamily="34" charset="0"/>
              </a:rPr>
              <a:t>Tải một hình ảnh lên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,</a:t>
            </a:r>
            <a:r>
              <a:rPr lang="vi-VN" sz="2400" dirty="0">
                <a:latin typeface="Calibri" pitchFamily="34" charset="0"/>
                <a:cs typeface="Calibri" pitchFamily="34" charset="0"/>
              </a:rPr>
              <a:t> cho </a:t>
            </a:r>
            <a:r>
              <a:rPr lang="en-US" sz="2400" dirty="0" err="1">
                <a:latin typeface="Calibri" pitchFamily="34" charset="0"/>
                <a:cs typeface="Calibri" pitchFamily="34" charset="0"/>
              </a:rPr>
              <a:t>bốn</a:t>
            </a:r>
            <a:r>
              <a:rPr lang="vi-VN" sz="2400" dirty="0">
                <a:latin typeface="Calibri" pitchFamily="34" charset="0"/>
                <a:cs typeface="Calibri" pitchFamily="34" charset="0"/>
              </a:rPr>
              <a:t> lưới datagridview để hiển thị giá trị pixel của hình ảnh. 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r>
              <a:rPr lang="vi-VN" sz="2400" dirty="0">
                <a:latin typeface="Calibri" pitchFamily="34" charset="0"/>
                <a:cs typeface="Calibri" pitchFamily="34" charset="0"/>
              </a:rPr>
              <a:t>Thêm các button A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,</a:t>
            </a:r>
            <a:r>
              <a:rPr lang="vi-VN" sz="2400" dirty="0">
                <a:latin typeface="Calibri" pitchFamily="34" charset="0"/>
                <a:cs typeface="Calibri" pitchFamily="34" charset="0"/>
              </a:rPr>
              <a:t>R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,</a:t>
            </a:r>
            <a:r>
              <a:rPr lang="vi-VN" sz="2400" dirty="0">
                <a:latin typeface="Calibri" pitchFamily="34" charset="0"/>
                <a:cs typeface="Calibri" pitchFamily="34" charset="0"/>
              </a:rPr>
              <a:t>G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,</a:t>
            </a:r>
            <a:r>
              <a:rPr lang="vi-VN" sz="2400" dirty="0">
                <a:latin typeface="Calibri" pitchFamily="34" charset="0"/>
                <a:cs typeface="Calibri" pitchFamily="34" charset="0"/>
              </a:rPr>
              <a:t>B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cs typeface="Calibri" pitchFamily="34" charset="0"/>
              </a:rPr>
              <a:t>để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 k</a:t>
            </a:r>
            <a:r>
              <a:rPr lang="vi-VN" sz="2400" dirty="0">
                <a:latin typeface="Calibri" pitchFamily="34" charset="0"/>
                <a:cs typeface="Calibri" pitchFamily="34" charset="0"/>
              </a:rPr>
              <a:t>hi ấn bất kì button nào nó sẽ hiển thị giá trị của từng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 pixel </a:t>
            </a:r>
            <a:r>
              <a:rPr lang="en-US" sz="2400" dirty="0" err="1">
                <a:latin typeface="Calibri" pitchFamily="34" charset="0"/>
                <a:cs typeface="Calibri" pitchFamily="34" charset="0"/>
              </a:rPr>
              <a:t>của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vi-VN" sz="2400" dirty="0">
                <a:latin typeface="Calibri" pitchFamily="34" charset="0"/>
                <a:cs typeface="Calibri" pitchFamily="34" charset="0"/>
              </a:rPr>
              <a:t>button đó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cs typeface="Calibri" pitchFamily="34" charset="0"/>
              </a:rPr>
              <a:t>lên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cs typeface="Calibri" pitchFamily="34" charset="0"/>
              </a:rPr>
              <a:t>lưới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cs typeface="Calibri" pitchFamily="34" charset="0"/>
              </a:rPr>
              <a:t>datagridview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cs typeface="Calibri" pitchFamily="34" charset="0"/>
              </a:rPr>
              <a:t>tương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cs typeface="Calibri" pitchFamily="34" charset="0"/>
              </a:rPr>
              <a:t>ứng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 </a:t>
            </a:r>
          </a:p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(</a:t>
            </a:r>
            <a:r>
              <a:rPr lang="vi-VN" sz="2400" dirty="0">
                <a:latin typeface="Calibri" pitchFamily="34" charset="0"/>
                <a:cs typeface="Calibri" pitchFamily="34" charset="0"/>
              </a:rPr>
              <a:t>V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í </a:t>
            </a:r>
            <a:r>
              <a:rPr lang="vi-VN" sz="2400" dirty="0">
                <a:latin typeface="Calibri" pitchFamily="34" charset="0"/>
                <a:cs typeface="Calibri" pitchFamily="34" charset="0"/>
              </a:rPr>
              <a:t>d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ụ: </a:t>
            </a:r>
            <a:r>
              <a:rPr lang="vi-VN" sz="2400" dirty="0">
                <a:latin typeface="Calibri" pitchFamily="34" charset="0"/>
                <a:cs typeface="Calibri" pitchFamily="34" charset="0"/>
              </a:rPr>
              <a:t> ấn button R nó sẽ chỉ hiển thị giá trị R của hình ảnh đó qua lưới datagridview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cs typeface="Calibri" pitchFamily="34" charset="0"/>
              </a:rPr>
              <a:t>tương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  <a:cs typeface="Calibri" pitchFamily="34" charset="0"/>
              </a:rPr>
              <a:t>ứng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, </a:t>
            </a:r>
            <a:r>
              <a:rPr lang="vi-VN" sz="2400" dirty="0">
                <a:latin typeface="Calibri" pitchFamily="34" charset="0"/>
                <a:cs typeface="Calibri" pitchFamily="34" charset="0"/>
              </a:rPr>
              <a:t>Tương tự những button khác cũng vậy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 )</a:t>
            </a:r>
          </a:p>
          <a:p>
            <a:r>
              <a:rPr lang="vi-VN" sz="2400" dirty="0">
                <a:latin typeface="Calibri" pitchFamily="34" charset="0"/>
                <a:cs typeface="Calibri" pitchFamily="34" charset="0"/>
              </a:rPr>
              <a:t>Và khi bên lưới datagridview sau khi hiển thị ra giá trị, 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ta</a:t>
            </a:r>
            <a:r>
              <a:rPr lang="vi-VN" sz="2400" dirty="0">
                <a:latin typeface="Calibri" pitchFamily="34" charset="0"/>
                <a:cs typeface="Calibri" pitchFamily="34" charset="0"/>
              </a:rPr>
              <a:t> thay đổi giá trị trực tiếp trên lưới data đó và ấn load lại hình ảnh thì hình ảnh phải được thay đổi theo </a:t>
            </a:r>
            <a:r>
              <a:rPr lang="en-US" sz="2400" dirty="0" err="1">
                <a:latin typeface="Calibri" pitchFamily="34" charset="0"/>
                <a:cs typeface="Calibri" pitchFamily="34" charset="0"/>
              </a:rPr>
              <a:t>các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vi-VN" sz="2400" dirty="0">
                <a:latin typeface="Calibri" pitchFamily="34" charset="0"/>
                <a:cs typeface="Calibri" pitchFamily="34" charset="0"/>
              </a:rPr>
              <a:t>giá trị đã sửa đổi 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7" descr="주)티엔솔루션 TN Solu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6444727"/>
            <a:ext cx="1420368" cy="40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3046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So sánh Csharp và Java - Trang tin tức lập trình Dotnetguru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91600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1" y="1219200"/>
            <a:ext cx="8954219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3048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Design Form</a:t>
            </a:r>
          </a:p>
        </p:txBody>
      </p:sp>
      <p:pic>
        <p:nvPicPr>
          <p:cNvPr id="11" name="Picture 7" descr="주)티엔솔루션 TN Soluti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6444727"/>
            <a:ext cx="1420368" cy="40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08191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3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So sánh Csharp và Java - Trang tin tức lập trình Dotnetguru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91600" cy="68680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47036" y="4953000"/>
            <a:ext cx="62514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 openFileDialog1.ShowDialog();</a:t>
            </a:r>
          </a:p>
          <a:p>
            <a:r>
              <a:rPr lang="en-US" sz="2000" dirty="0">
                <a:solidFill>
                  <a:srgbClr val="C00000"/>
                </a:solidFill>
              </a:rPr>
              <a:t> string </a:t>
            </a:r>
            <a:r>
              <a:rPr lang="en-US" sz="2000" dirty="0" err="1">
                <a:solidFill>
                  <a:srgbClr val="C00000"/>
                </a:solidFill>
              </a:rPr>
              <a:t>duongdan</a:t>
            </a:r>
            <a:r>
              <a:rPr lang="en-US" sz="2000" dirty="0">
                <a:solidFill>
                  <a:srgbClr val="C00000"/>
                </a:solidFill>
              </a:rPr>
              <a:t>;</a:t>
            </a:r>
          </a:p>
          <a:p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 err="1">
                <a:solidFill>
                  <a:srgbClr val="C00000"/>
                </a:solidFill>
              </a:rPr>
              <a:t>duongdan</a:t>
            </a:r>
            <a:r>
              <a:rPr lang="en-US" sz="2000" dirty="0">
                <a:solidFill>
                  <a:srgbClr val="C00000"/>
                </a:solidFill>
              </a:rPr>
              <a:t> = openFileDialog1.FileName;</a:t>
            </a:r>
          </a:p>
          <a:p>
            <a:r>
              <a:rPr lang="en-US" sz="2000" dirty="0">
                <a:solidFill>
                  <a:srgbClr val="C00000"/>
                </a:solidFill>
              </a:rPr>
              <a:t> pictureBox1.Image =  </a:t>
            </a:r>
            <a:r>
              <a:rPr lang="en-US" sz="2000" dirty="0" err="1">
                <a:solidFill>
                  <a:srgbClr val="C00000"/>
                </a:solidFill>
              </a:rPr>
              <a:t>Image.FromFile</a:t>
            </a:r>
            <a:r>
              <a:rPr lang="en-US" sz="2000" dirty="0">
                <a:solidFill>
                  <a:srgbClr val="C00000"/>
                </a:solidFill>
              </a:rPr>
              <a:t>(</a:t>
            </a:r>
            <a:r>
              <a:rPr lang="en-US" sz="2000" dirty="0" err="1">
                <a:solidFill>
                  <a:srgbClr val="C00000"/>
                </a:solidFill>
              </a:rPr>
              <a:t>duongdan</a:t>
            </a:r>
            <a:r>
              <a:rPr lang="en-US" sz="2000" dirty="0">
                <a:solidFill>
                  <a:srgbClr val="C00000"/>
                </a:solidFill>
              </a:rPr>
              <a:t>);</a:t>
            </a:r>
          </a:p>
          <a:p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7036" y="4491335"/>
            <a:ext cx="4170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Code </a:t>
            </a:r>
            <a:r>
              <a:rPr lang="en-US" sz="2400" dirty="0" err="1"/>
              <a:t>trong</a:t>
            </a:r>
            <a:r>
              <a:rPr lang="en-US" sz="2400" dirty="0"/>
              <a:t> button “ chon </a:t>
            </a:r>
            <a:r>
              <a:rPr lang="en-US" sz="2400" dirty="0" err="1"/>
              <a:t>anh</a:t>
            </a:r>
            <a:r>
              <a:rPr lang="en-US" sz="2400" dirty="0"/>
              <a:t> “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52" y="752564"/>
            <a:ext cx="3715364" cy="29376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71600" y="152400"/>
            <a:ext cx="647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Toolbox -&gt; Button, </a:t>
            </a:r>
            <a:r>
              <a:rPr lang="en-US" sz="2400" dirty="0" err="1"/>
              <a:t>PictureBox</a:t>
            </a:r>
            <a:r>
              <a:rPr lang="en-US" sz="2400" dirty="0"/>
              <a:t>, </a:t>
            </a:r>
            <a:r>
              <a:rPr lang="en-US" sz="2400" dirty="0" err="1"/>
              <a:t>OpenFileDialog</a:t>
            </a:r>
            <a:r>
              <a:rPr lang="en-US" sz="2400" dirty="0"/>
              <a:t>	</a:t>
            </a:r>
          </a:p>
          <a:p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4876800" y="742259"/>
            <a:ext cx="3810000" cy="3785652"/>
          </a:xfrm>
          <a:prstGeom prst="rect">
            <a:avLst/>
          </a:prstGeom>
          <a:noFill/>
        </p:spPr>
        <p:style>
          <a:lnRef idx="1">
            <a:schemeClr val="accent2"/>
          </a:lnRef>
          <a:fillRef idx="1001">
            <a:schemeClr val="lt1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err="1"/>
              <a:t>Chú</a:t>
            </a:r>
            <a:r>
              <a:rPr lang="en-US" sz="2400" b="1" dirty="0"/>
              <a:t> ý:</a:t>
            </a:r>
          </a:p>
          <a:p>
            <a:r>
              <a:rPr lang="en-US" sz="2400" dirty="0"/>
              <a:t>+) </a:t>
            </a:r>
            <a:r>
              <a:rPr lang="en-US" sz="2400" dirty="0" err="1"/>
              <a:t>Hộp</a:t>
            </a:r>
            <a:r>
              <a:rPr lang="en-US" sz="2400" dirty="0"/>
              <a:t> </a:t>
            </a:r>
            <a:r>
              <a:rPr lang="en-US" sz="2400" dirty="0" err="1"/>
              <a:t>thoại</a:t>
            </a:r>
            <a:r>
              <a:rPr lang="en-US" sz="2400" dirty="0"/>
              <a:t> </a:t>
            </a:r>
            <a:r>
              <a:rPr lang="en-US" sz="2400" dirty="0" err="1"/>
              <a:t>OpenFileDialog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phép</a:t>
            </a:r>
            <a:r>
              <a:rPr lang="en-US" sz="2400" dirty="0"/>
              <a:t> </a:t>
            </a:r>
            <a:r>
              <a:rPr lang="en-US" sz="2400" dirty="0" err="1"/>
              <a:t>người</a:t>
            </a:r>
            <a:r>
              <a:rPr lang="en-US" sz="2400" dirty="0"/>
              <a:t> </a:t>
            </a:r>
            <a:r>
              <a:rPr lang="en-US" sz="2400" dirty="0" err="1"/>
              <a:t>dùng</a:t>
            </a:r>
            <a:r>
              <a:rPr lang="en-US" sz="2400" dirty="0"/>
              <a:t> </a:t>
            </a:r>
            <a:r>
              <a:rPr lang="en-US" sz="2400" dirty="0" err="1"/>
              <a:t>truy</a:t>
            </a:r>
            <a:r>
              <a:rPr lang="en-US" sz="2400" dirty="0"/>
              <a:t> </a:t>
            </a:r>
            <a:r>
              <a:rPr lang="en-US" sz="2400" dirty="0" err="1"/>
              <a:t>cập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thư</a:t>
            </a:r>
            <a:r>
              <a:rPr lang="en-US" sz="2400" dirty="0"/>
              <a:t> </a:t>
            </a:r>
            <a:r>
              <a:rPr lang="en-US" sz="2400" dirty="0" err="1"/>
              <a:t>mục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máy</a:t>
            </a:r>
            <a:r>
              <a:rPr lang="en-US" sz="2400" dirty="0"/>
              <a:t> </a:t>
            </a:r>
            <a:r>
              <a:rPr lang="en-US" sz="2400" dirty="0" err="1"/>
              <a:t>tính</a:t>
            </a:r>
            <a:r>
              <a:rPr lang="en-US" sz="2400" dirty="0"/>
              <a:t> </a:t>
            </a:r>
          </a:p>
          <a:p>
            <a:r>
              <a:rPr lang="en-US" sz="2400" dirty="0"/>
              <a:t>+) </a:t>
            </a:r>
            <a:r>
              <a:rPr lang="en-US" sz="2400" dirty="0" err="1"/>
              <a:t>Khi</a:t>
            </a:r>
            <a:r>
              <a:rPr lang="en-US" sz="2400" dirty="0"/>
              <a:t> </a:t>
            </a:r>
            <a:r>
              <a:rPr lang="en-US" sz="2400" dirty="0" err="1"/>
              <a:t>chạy</a:t>
            </a:r>
            <a:r>
              <a:rPr lang="en-US" sz="2400" dirty="0"/>
              <a:t> </a:t>
            </a:r>
            <a:r>
              <a:rPr lang="en-US" sz="2400" dirty="0" err="1"/>
              <a:t>chương</a:t>
            </a:r>
            <a:r>
              <a:rPr lang="en-US" sz="2400" dirty="0"/>
              <a:t> </a:t>
            </a:r>
            <a:r>
              <a:rPr lang="en-US" sz="2400" dirty="0" err="1"/>
              <a:t>trình</a:t>
            </a:r>
            <a:r>
              <a:rPr lang="en-US" sz="2400" dirty="0"/>
              <a:t>, </a:t>
            </a:r>
            <a:r>
              <a:rPr lang="en-US" sz="2400" dirty="0" err="1"/>
              <a:t>đầu</a:t>
            </a:r>
            <a:r>
              <a:rPr lang="en-US" sz="2400" dirty="0"/>
              <a:t> </a:t>
            </a:r>
            <a:r>
              <a:rPr lang="en-US" sz="2400" dirty="0" err="1"/>
              <a:t>tiên</a:t>
            </a:r>
            <a:r>
              <a:rPr lang="en-US" sz="2400" dirty="0"/>
              <a:t> click </a:t>
            </a:r>
            <a:r>
              <a:rPr lang="en-US" sz="2400" dirty="0" err="1"/>
              <a:t>vào</a:t>
            </a:r>
            <a:r>
              <a:rPr lang="en-US" sz="2400" dirty="0"/>
              <a:t> “chon </a:t>
            </a:r>
            <a:r>
              <a:rPr lang="en-US" sz="2400" dirty="0" err="1"/>
              <a:t>anh</a:t>
            </a:r>
            <a:r>
              <a:rPr lang="en-US" sz="2400" dirty="0"/>
              <a:t>”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chọn</a:t>
            </a:r>
            <a:r>
              <a:rPr lang="en-US" sz="2400" dirty="0"/>
              <a:t> </a:t>
            </a:r>
            <a:r>
              <a:rPr lang="en-US" sz="2400" dirty="0" err="1"/>
              <a:t>ảnh</a:t>
            </a:r>
            <a:r>
              <a:rPr lang="en-US" sz="2400" dirty="0"/>
              <a:t> </a:t>
            </a:r>
            <a:r>
              <a:rPr lang="en-US" sz="2400" dirty="0" err="1"/>
              <a:t>bât</a:t>
            </a:r>
            <a:r>
              <a:rPr lang="en-US" sz="2400" dirty="0"/>
              <a:t> </a:t>
            </a:r>
            <a:r>
              <a:rPr lang="en-US" sz="2400" dirty="0" err="1"/>
              <a:t>kỳ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thư</a:t>
            </a:r>
            <a:r>
              <a:rPr lang="en-US" sz="2400" dirty="0"/>
              <a:t> </a:t>
            </a:r>
            <a:r>
              <a:rPr lang="en-US" sz="2400" dirty="0" err="1"/>
              <a:t>mục</a:t>
            </a:r>
            <a:r>
              <a:rPr lang="en-US" sz="2400" dirty="0"/>
              <a:t>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tải</a:t>
            </a:r>
            <a:r>
              <a:rPr lang="en-US" sz="2400" dirty="0"/>
              <a:t> </a:t>
            </a:r>
            <a:r>
              <a:rPr lang="en-US" sz="2400" dirty="0" err="1"/>
              <a:t>ảnh</a:t>
            </a:r>
            <a:r>
              <a:rPr lang="en-US" sz="2400" dirty="0"/>
              <a:t> </a:t>
            </a:r>
            <a:r>
              <a:rPr lang="en-US" sz="2400" dirty="0" err="1"/>
              <a:t>lên</a:t>
            </a:r>
            <a:r>
              <a:rPr lang="en-US" sz="2400" dirty="0"/>
              <a:t> </a:t>
            </a:r>
            <a:r>
              <a:rPr lang="en-US" sz="2400" dirty="0" err="1"/>
              <a:t>picturebox</a:t>
            </a:r>
            <a:endParaRPr lang="en-US" sz="2400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25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24" y="3773038"/>
            <a:ext cx="4608576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7" descr="주)티엔솔루션 TN Soluti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6444727"/>
            <a:ext cx="1420368" cy="40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51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3" grpId="0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7" descr="So sánh Csharp và Java - Trang tin tức lập trình Dotnetguru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  <a14:imgEffect>
                      <a14:sharpenSoften amount="-50000"/>
                    </a14:imgEffect>
                    <a14:imgEffect>
                      <a14:colorTemperature colorTemp="112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58072" cy="68680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4304" y="151566"/>
            <a:ext cx="728847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Toolbox -&gt; </a:t>
            </a:r>
            <a:r>
              <a:rPr lang="en-US" sz="2800" dirty="0"/>
              <a:t>button</a:t>
            </a:r>
            <a:r>
              <a:rPr lang="en-US" sz="2400" dirty="0"/>
              <a:t>, </a:t>
            </a:r>
            <a:r>
              <a:rPr lang="en-US" sz="2400" dirty="0" err="1"/>
              <a:t>datagridview</a:t>
            </a:r>
            <a:endParaRPr lang="en-US" sz="2400" dirty="0"/>
          </a:p>
          <a:p>
            <a:pPr algn="ctr"/>
            <a:endParaRPr lang="en-US" sz="2400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62000"/>
            <a:ext cx="3451305" cy="30596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3191" y="3955459"/>
            <a:ext cx="525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Code </a:t>
            </a:r>
            <a:r>
              <a:rPr lang="en-US" sz="1600" dirty="0" err="1"/>
              <a:t>trong</a:t>
            </a:r>
            <a:r>
              <a:rPr lang="en-US" sz="1600" dirty="0"/>
              <a:t> button “ </a:t>
            </a:r>
            <a:r>
              <a:rPr lang="en-US" sz="1600" dirty="0" err="1"/>
              <a:t>giatri</a:t>
            </a:r>
            <a:r>
              <a:rPr lang="en-US" sz="1600" dirty="0"/>
              <a:t> A “ (</a:t>
            </a:r>
            <a:r>
              <a:rPr lang="en-US" sz="1600" dirty="0" err="1"/>
              <a:t>các</a:t>
            </a:r>
            <a:r>
              <a:rPr lang="en-US" sz="1600" dirty="0"/>
              <a:t> button </a:t>
            </a:r>
            <a:r>
              <a:rPr lang="en-US" sz="1600" dirty="0" err="1"/>
              <a:t>còn</a:t>
            </a:r>
            <a:r>
              <a:rPr lang="en-US" sz="1600" dirty="0"/>
              <a:t> </a:t>
            </a:r>
            <a:r>
              <a:rPr lang="en-US" sz="1600" dirty="0" err="1"/>
              <a:t>lại</a:t>
            </a:r>
            <a:r>
              <a:rPr lang="en-US" sz="1600" dirty="0"/>
              <a:t> </a:t>
            </a:r>
            <a:r>
              <a:rPr lang="en-US" sz="1600" dirty="0" err="1"/>
              <a:t>tương</a:t>
            </a:r>
            <a:r>
              <a:rPr lang="en-US" sz="1600" dirty="0"/>
              <a:t> </a:t>
            </a:r>
            <a:r>
              <a:rPr lang="en-US" sz="1600" dirty="0" err="1"/>
              <a:t>tự</a:t>
            </a:r>
            <a:r>
              <a:rPr lang="en-US" sz="1600" dirty="0"/>
              <a:t> 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8432" y="4294013"/>
            <a:ext cx="5181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40000"/>
                </a:solidFill>
              </a:rPr>
              <a:t>Bitmap </a:t>
            </a:r>
            <a:r>
              <a:rPr lang="en-US" sz="1600" b="1" dirty="0" err="1">
                <a:solidFill>
                  <a:srgbClr val="C40000"/>
                </a:solidFill>
              </a:rPr>
              <a:t>bitmap</a:t>
            </a:r>
            <a:r>
              <a:rPr lang="en-US" sz="1600" b="1" dirty="0">
                <a:solidFill>
                  <a:srgbClr val="C40000"/>
                </a:solidFill>
              </a:rPr>
              <a:t> = (Bitmap)pictureBox1.Image ;</a:t>
            </a:r>
          </a:p>
          <a:p>
            <a:r>
              <a:rPr lang="en-US" sz="1600" b="1" dirty="0">
                <a:solidFill>
                  <a:srgbClr val="C40000"/>
                </a:solidFill>
              </a:rPr>
              <a:t>            dataGridView1.ColumnCount =</a:t>
            </a:r>
            <a:r>
              <a:rPr lang="en-US" sz="1600" b="1" dirty="0" err="1">
                <a:solidFill>
                  <a:srgbClr val="C40000"/>
                </a:solidFill>
              </a:rPr>
              <a:t>bitmap.Width</a:t>
            </a:r>
            <a:r>
              <a:rPr lang="en-US" sz="1600" b="1" dirty="0">
                <a:solidFill>
                  <a:srgbClr val="C40000"/>
                </a:solidFill>
              </a:rPr>
              <a:t> ; </a:t>
            </a:r>
          </a:p>
          <a:p>
            <a:r>
              <a:rPr lang="en-US" sz="1600" b="1" dirty="0">
                <a:solidFill>
                  <a:srgbClr val="C40000"/>
                </a:solidFill>
              </a:rPr>
              <a:t>            dataGridView1.RowCount = </a:t>
            </a:r>
            <a:r>
              <a:rPr lang="en-US" sz="1600" b="1" dirty="0" err="1">
                <a:solidFill>
                  <a:srgbClr val="C40000"/>
                </a:solidFill>
              </a:rPr>
              <a:t>bitmap.Height</a:t>
            </a:r>
            <a:r>
              <a:rPr lang="en-US" sz="1600" b="1" dirty="0">
                <a:solidFill>
                  <a:srgbClr val="C40000"/>
                </a:solidFill>
              </a:rPr>
              <a:t> ;</a:t>
            </a:r>
          </a:p>
          <a:p>
            <a:r>
              <a:rPr lang="en-US" sz="1600" b="1" dirty="0">
                <a:solidFill>
                  <a:srgbClr val="C40000"/>
                </a:solidFill>
              </a:rPr>
              <a:t>            for (</a:t>
            </a:r>
            <a:r>
              <a:rPr lang="en-US" sz="1600" b="1" dirty="0" err="1">
                <a:solidFill>
                  <a:srgbClr val="C40000"/>
                </a:solidFill>
              </a:rPr>
              <a:t>int</a:t>
            </a:r>
            <a:r>
              <a:rPr lang="en-US" sz="1600" b="1" dirty="0">
                <a:solidFill>
                  <a:srgbClr val="C40000"/>
                </a:solidFill>
              </a:rPr>
              <a:t> x = 0; x &lt; </a:t>
            </a:r>
            <a:r>
              <a:rPr lang="en-US" sz="1600" b="1" dirty="0" err="1">
                <a:solidFill>
                  <a:srgbClr val="C40000"/>
                </a:solidFill>
              </a:rPr>
              <a:t>bitmap.Width</a:t>
            </a:r>
            <a:r>
              <a:rPr lang="en-US" sz="1600" b="1" dirty="0">
                <a:solidFill>
                  <a:srgbClr val="C40000"/>
                </a:solidFill>
              </a:rPr>
              <a:t>; x++)</a:t>
            </a:r>
          </a:p>
          <a:p>
            <a:r>
              <a:rPr lang="nn-NO" sz="1600" b="1" dirty="0">
                <a:solidFill>
                  <a:srgbClr val="C40000"/>
                </a:solidFill>
              </a:rPr>
              <a:t>                for (int i = 0; i &lt; bitmap.Height; i++)</a:t>
            </a:r>
          </a:p>
          <a:p>
            <a:r>
              <a:rPr lang="en-US" sz="1600" b="1" dirty="0">
                <a:solidFill>
                  <a:srgbClr val="C40000"/>
                </a:solidFill>
              </a:rPr>
              <a:t>                {</a:t>
            </a:r>
          </a:p>
          <a:p>
            <a:r>
              <a:rPr lang="en-US" sz="1600" b="1" dirty="0">
                <a:solidFill>
                  <a:srgbClr val="C40000"/>
                </a:solidFill>
              </a:rPr>
              <a:t>                    Color pixel = </a:t>
            </a:r>
            <a:r>
              <a:rPr lang="en-US" sz="1600" b="1" dirty="0" err="1">
                <a:solidFill>
                  <a:srgbClr val="C40000"/>
                </a:solidFill>
              </a:rPr>
              <a:t>bitmap.GetPixel</a:t>
            </a:r>
            <a:r>
              <a:rPr lang="en-US" sz="1600" b="1" dirty="0">
                <a:solidFill>
                  <a:srgbClr val="C40000"/>
                </a:solidFill>
              </a:rPr>
              <a:t>(x, i);</a:t>
            </a:r>
          </a:p>
          <a:p>
            <a:r>
              <a:rPr lang="en-US" sz="1600" b="1" dirty="0">
                <a:solidFill>
                  <a:srgbClr val="C40000"/>
                </a:solidFill>
              </a:rPr>
              <a:t>                    dataGridView1.Rows[i].Cells[x].Value = </a:t>
            </a:r>
            <a:r>
              <a:rPr lang="en-US" sz="1600" b="1" dirty="0" err="1">
                <a:solidFill>
                  <a:srgbClr val="C40000"/>
                </a:solidFill>
              </a:rPr>
              <a:t>pixel.A</a:t>
            </a:r>
            <a:r>
              <a:rPr lang="en-US" sz="1600" b="1" dirty="0">
                <a:solidFill>
                  <a:srgbClr val="C40000"/>
                </a:solidFill>
              </a:rPr>
              <a:t> ;</a:t>
            </a:r>
          </a:p>
          <a:p>
            <a:r>
              <a:rPr lang="en-US" sz="1600" b="1" dirty="0">
                <a:solidFill>
                  <a:srgbClr val="C40000"/>
                </a:solidFill>
              </a:rPr>
              <a:t>                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24400" y="762000"/>
            <a:ext cx="4035552" cy="313932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dirty="0" err="1"/>
              <a:t>Chú</a:t>
            </a:r>
            <a:r>
              <a:rPr lang="en-US" dirty="0"/>
              <a:t> ý :</a:t>
            </a:r>
          </a:p>
          <a:p>
            <a:endParaRPr lang="en-US" dirty="0"/>
          </a:p>
          <a:p>
            <a:r>
              <a:rPr lang="en-US" dirty="0"/>
              <a:t>dataGridView1.ColumnCount = x </a:t>
            </a:r>
            <a:r>
              <a:rPr lang="en-US" dirty="0" err="1"/>
              <a:t>và</a:t>
            </a:r>
            <a:r>
              <a:rPr lang="en-US" dirty="0"/>
              <a:t> dataGridView1.RowCount = y :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lưới</a:t>
            </a:r>
            <a:r>
              <a:rPr lang="en-US" dirty="0"/>
              <a:t> dataGridView1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chiều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x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chiều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y</a:t>
            </a:r>
          </a:p>
          <a:p>
            <a:r>
              <a:rPr lang="en-US" dirty="0"/>
              <a:t>dataGridView1.Rows[i].Cells[x].Value  :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chiều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i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chiều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x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lưới</a:t>
            </a:r>
            <a:endParaRPr lang="en-US" dirty="0"/>
          </a:p>
          <a:p>
            <a:r>
              <a:rPr lang="en-US" dirty="0"/>
              <a:t>Color pixel = </a:t>
            </a:r>
            <a:r>
              <a:rPr lang="en-US" dirty="0" err="1"/>
              <a:t>bitmap.GetPixel</a:t>
            </a:r>
            <a:r>
              <a:rPr lang="en-US" dirty="0"/>
              <a:t>(x, i) :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pixel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(</a:t>
            </a:r>
            <a:r>
              <a:rPr lang="en-US" dirty="0" err="1"/>
              <a:t>x,i</a:t>
            </a:r>
            <a:r>
              <a:rPr lang="en-US" dirty="0"/>
              <a:t>) </a:t>
            </a:r>
            <a:r>
              <a:rPr lang="en-US" dirty="0" err="1"/>
              <a:t>trên</a:t>
            </a:r>
            <a:r>
              <a:rPr lang="en-US" dirty="0"/>
              <a:t> bitmap</a:t>
            </a:r>
          </a:p>
        </p:txBody>
      </p:sp>
      <p:pic>
        <p:nvPicPr>
          <p:cNvPr id="10" name="Picture 7" descr="주)티엔솔루션 TN Soluti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6444727"/>
            <a:ext cx="1420368" cy="40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444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7" descr="So sánh Csharp và Java - Trang tin tức lập trình Dotnetguru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58072" cy="68680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5800" y="685800"/>
            <a:ext cx="1066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VÍ DỤ 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1081" y="1219200"/>
            <a:ext cx="324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dataGridView1.ColumnCount = 7</a:t>
            </a:r>
          </a:p>
          <a:p>
            <a:r>
              <a:rPr lang="en-US" dirty="0"/>
              <a:t>dataGridView1.RowCount = 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" y="3657600"/>
            <a:ext cx="42164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dataGridView1.Rows[2].Cells[5].Value =200</a:t>
            </a:r>
          </a:p>
          <a:p>
            <a:r>
              <a:rPr lang="en-US" dirty="0"/>
              <a:t>dataGridView1.Rows[0].Cells[2].Value =153</a:t>
            </a:r>
          </a:p>
          <a:p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9645"/>
              </p:ext>
            </p:extLst>
          </p:nvPr>
        </p:nvGraphicFramePr>
        <p:xfrm>
          <a:off x="762001" y="2057400"/>
          <a:ext cx="3657598" cy="129540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5225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87202"/>
              </p:ext>
            </p:extLst>
          </p:nvPr>
        </p:nvGraphicFramePr>
        <p:xfrm>
          <a:off x="688849" y="4580931"/>
          <a:ext cx="3790185" cy="1255989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541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1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14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14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14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86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6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6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2" name="Picture 7" descr="주)티엔솔루션 TN Solu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6444727"/>
            <a:ext cx="1420368" cy="40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795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5200" y="533400"/>
            <a:ext cx="3962400" cy="571500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7" descr="So sánh Csharp và Java - Trang tin tức lập trình Dotnetguru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sharpenSoften amount="-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91600" cy="686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465943" y="0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Toolbox -&gt; button, </a:t>
            </a:r>
            <a:r>
              <a:rPr lang="en-US" sz="2400" dirty="0" err="1"/>
              <a:t>picturebox</a:t>
            </a:r>
            <a:endParaRPr lang="en-US" sz="2400" dirty="0"/>
          </a:p>
          <a:p>
            <a:pPr algn="ctr"/>
            <a:endParaRPr lang="en-US" sz="2400" dirty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6730"/>
            <a:ext cx="3985291" cy="30720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14477" y="3810000"/>
            <a:ext cx="7141186" cy="3093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CC0000"/>
                </a:solidFill>
              </a:rPr>
              <a:t> Bitmap </a:t>
            </a:r>
            <a:r>
              <a:rPr lang="en-US" sz="1500" b="1" dirty="0" err="1">
                <a:solidFill>
                  <a:srgbClr val="CC0000"/>
                </a:solidFill>
              </a:rPr>
              <a:t>newImage</a:t>
            </a:r>
            <a:r>
              <a:rPr lang="en-US" sz="1500" b="1" dirty="0">
                <a:solidFill>
                  <a:srgbClr val="CC0000"/>
                </a:solidFill>
              </a:rPr>
              <a:t> = new Bitmap(pictureBox1.Image.Width,pictureBox1.Image.Height);</a:t>
            </a:r>
          </a:p>
          <a:p>
            <a:endParaRPr lang="en-US" sz="1500" b="1" dirty="0">
              <a:solidFill>
                <a:srgbClr val="CC0000"/>
              </a:solidFill>
            </a:endParaRPr>
          </a:p>
          <a:p>
            <a:r>
              <a:rPr lang="en-US" sz="1500" b="1" dirty="0">
                <a:solidFill>
                  <a:srgbClr val="CC0000"/>
                </a:solidFill>
              </a:rPr>
              <a:t>            for (</a:t>
            </a:r>
            <a:r>
              <a:rPr lang="en-US" sz="1500" b="1" dirty="0" err="1">
                <a:solidFill>
                  <a:srgbClr val="CC0000"/>
                </a:solidFill>
              </a:rPr>
              <a:t>int</a:t>
            </a:r>
            <a:r>
              <a:rPr lang="en-US" sz="1500" b="1" dirty="0">
                <a:solidFill>
                  <a:srgbClr val="CC0000"/>
                </a:solidFill>
              </a:rPr>
              <a:t> x = 0; x &lt; pictureBox1.Image.Width; x++)</a:t>
            </a:r>
          </a:p>
          <a:p>
            <a:r>
              <a:rPr lang="en-US" sz="1500" b="1" dirty="0">
                <a:solidFill>
                  <a:srgbClr val="CC0000"/>
                </a:solidFill>
              </a:rPr>
              <a:t>                for (</a:t>
            </a:r>
            <a:r>
              <a:rPr lang="en-US" sz="1500" b="1" dirty="0" err="1">
                <a:solidFill>
                  <a:srgbClr val="CC0000"/>
                </a:solidFill>
              </a:rPr>
              <a:t>int</a:t>
            </a:r>
            <a:r>
              <a:rPr lang="en-US" sz="1500" b="1" dirty="0">
                <a:solidFill>
                  <a:srgbClr val="CC0000"/>
                </a:solidFill>
              </a:rPr>
              <a:t> i = 0; i &lt; pictureBox1.Image.Height; i++)</a:t>
            </a:r>
          </a:p>
          <a:p>
            <a:r>
              <a:rPr lang="en-US" sz="1500" b="1" dirty="0">
                <a:solidFill>
                  <a:srgbClr val="CC0000"/>
                </a:solidFill>
              </a:rPr>
              <a:t>                {</a:t>
            </a:r>
          </a:p>
          <a:p>
            <a:r>
              <a:rPr lang="en-US" sz="1500" b="1" dirty="0">
                <a:solidFill>
                  <a:srgbClr val="CC0000"/>
                </a:solidFill>
              </a:rPr>
              <a:t>                    byte a = </a:t>
            </a:r>
            <a:r>
              <a:rPr lang="en-US" sz="1500" b="1" dirty="0" err="1">
                <a:solidFill>
                  <a:srgbClr val="CC0000"/>
                </a:solidFill>
              </a:rPr>
              <a:t>byte.Parse</a:t>
            </a:r>
            <a:r>
              <a:rPr lang="en-US" sz="1500" b="1" dirty="0">
                <a:solidFill>
                  <a:srgbClr val="CC0000"/>
                </a:solidFill>
              </a:rPr>
              <a:t>(dataGridView1.Rows[i].Cells[x].</a:t>
            </a:r>
            <a:r>
              <a:rPr lang="en-US" sz="1500" b="1" dirty="0" err="1">
                <a:solidFill>
                  <a:srgbClr val="CC0000"/>
                </a:solidFill>
              </a:rPr>
              <a:t>Value.ToString</a:t>
            </a:r>
            <a:r>
              <a:rPr lang="en-US" sz="1500" b="1" dirty="0">
                <a:solidFill>
                  <a:srgbClr val="CC0000"/>
                </a:solidFill>
              </a:rPr>
              <a:t>());</a:t>
            </a:r>
          </a:p>
          <a:p>
            <a:r>
              <a:rPr lang="en-US" sz="1500" b="1" dirty="0">
                <a:solidFill>
                  <a:srgbClr val="CC0000"/>
                </a:solidFill>
              </a:rPr>
              <a:t>                    byte r = </a:t>
            </a:r>
            <a:r>
              <a:rPr lang="en-US" sz="1500" b="1" dirty="0" err="1">
                <a:solidFill>
                  <a:srgbClr val="CC0000"/>
                </a:solidFill>
              </a:rPr>
              <a:t>byte.Parse</a:t>
            </a:r>
            <a:r>
              <a:rPr lang="en-US" sz="1500" b="1" dirty="0">
                <a:solidFill>
                  <a:srgbClr val="CC0000"/>
                </a:solidFill>
              </a:rPr>
              <a:t>(dataGridView2.Rows[i].Cells[x].</a:t>
            </a:r>
            <a:r>
              <a:rPr lang="en-US" sz="1500" b="1" dirty="0" err="1">
                <a:solidFill>
                  <a:srgbClr val="CC0000"/>
                </a:solidFill>
              </a:rPr>
              <a:t>Value.ToString</a:t>
            </a:r>
            <a:r>
              <a:rPr lang="en-US" sz="1500" b="1" dirty="0">
                <a:solidFill>
                  <a:srgbClr val="CC0000"/>
                </a:solidFill>
              </a:rPr>
              <a:t>());</a:t>
            </a:r>
          </a:p>
          <a:p>
            <a:r>
              <a:rPr lang="en-US" sz="1500" b="1" dirty="0">
                <a:solidFill>
                  <a:srgbClr val="CC0000"/>
                </a:solidFill>
              </a:rPr>
              <a:t>                    byte g = </a:t>
            </a:r>
            <a:r>
              <a:rPr lang="en-US" sz="1500" b="1" dirty="0" err="1">
                <a:solidFill>
                  <a:srgbClr val="CC0000"/>
                </a:solidFill>
              </a:rPr>
              <a:t>byte.Parse</a:t>
            </a:r>
            <a:r>
              <a:rPr lang="en-US" sz="1500" b="1" dirty="0">
                <a:solidFill>
                  <a:srgbClr val="CC0000"/>
                </a:solidFill>
              </a:rPr>
              <a:t>(dataGridView3.Rows[i].Cells[x].</a:t>
            </a:r>
            <a:r>
              <a:rPr lang="en-US" sz="1500" b="1" dirty="0" err="1">
                <a:solidFill>
                  <a:srgbClr val="CC0000"/>
                </a:solidFill>
              </a:rPr>
              <a:t>Value.ToString</a:t>
            </a:r>
            <a:r>
              <a:rPr lang="en-US" sz="1500" b="1" dirty="0">
                <a:solidFill>
                  <a:srgbClr val="CC0000"/>
                </a:solidFill>
              </a:rPr>
              <a:t>());</a:t>
            </a:r>
          </a:p>
          <a:p>
            <a:r>
              <a:rPr lang="en-US" sz="1500" b="1" dirty="0">
                <a:solidFill>
                  <a:srgbClr val="CC0000"/>
                </a:solidFill>
              </a:rPr>
              <a:t>                    byte b = </a:t>
            </a:r>
            <a:r>
              <a:rPr lang="en-US" sz="1500" b="1" dirty="0" err="1">
                <a:solidFill>
                  <a:srgbClr val="CC0000"/>
                </a:solidFill>
              </a:rPr>
              <a:t>byte.Parse</a:t>
            </a:r>
            <a:r>
              <a:rPr lang="en-US" sz="1500" b="1" dirty="0">
                <a:solidFill>
                  <a:srgbClr val="CC0000"/>
                </a:solidFill>
              </a:rPr>
              <a:t>(dataGridView4.Rows[i].Cells[x].</a:t>
            </a:r>
            <a:r>
              <a:rPr lang="en-US" sz="1500" b="1" dirty="0" err="1">
                <a:solidFill>
                  <a:srgbClr val="CC0000"/>
                </a:solidFill>
              </a:rPr>
              <a:t>Value.ToString</a:t>
            </a:r>
            <a:r>
              <a:rPr lang="en-US" sz="1500" b="1" dirty="0">
                <a:solidFill>
                  <a:srgbClr val="CC0000"/>
                </a:solidFill>
              </a:rPr>
              <a:t>());</a:t>
            </a:r>
          </a:p>
          <a:p>
            <a:endParaRPr lang="en-US" sz="1500" b="1" dirty="0">
              <a:solidFill>
                <a:srgbClr val="CC0000"/>
              </a:solidFill>
            </a:endParaRPr>
          </a:p>
          <a:p>
            <a:r>
              <a:rPr lang="en-US" sz="1500" b="1" dirty="0">
                <a:solidFill>
                  <a:srgbClr val="CC0000"/>
                </a:solidFill>
              </a:rPr>
              <a:t>                    </a:t>
            </a:r>
            <a:r>
              <a:rPr lang="en-US" sz="1500" b="1" dirty="0" err="1">
                <a:solidFill>
                  <a:srgbClr val="CC0000"/>
                </a:solidFill>
              </a:rPr>
              <a:t>newImage.SetPixel</a:t>
            </a:r>
            <a:r>
              <a:rPr lang="en-US" sz="1500" b="1" dirty="0">
                <a:solidFill>
                  <a:srgbClr val="CC0000"/>
                </a:solidFill>
              </a:rPr>
              <a:t>(x, i, </a:t>
            </a:r>
            <a:r>
              <a:rPr lang="en-US" sz="1500" b="1" dirty="0" err="1">
                <a:solidFill>
                  <a:srgbClr val="CC0000"/>
                </a:solidFill>
              </a:rPr>
              <a:t>Color.FromArgb</a:t>
            </a:r>
            <a:r>
              <a:rPr lang="en-US" sz="1500" b="1" dirty="0">
                <a:solidFill>
                  <a:srgbClr val="CC0000"/>
                </a:solidFill>
              </a:rPr>
              <a:t>(</a:t>
            </a:r>
            <a:r>
              <a:rPr lang="en-US" sz="1500" b="1" dirty="0" err="1">
                <a:solidFill>
                  <a:srgbClr val="CC0000"/>
                </a:solidFill>
              </a:rPr>
              <a:t>a,r,g,b</a:t>
            </a:r>
            <a:r>
              <a:rPr lang="en-US" sz="1500" b="1" dirty="0">
                <a:solidFill>
                  <a:srgbClr val="CC0000"/>
                </a:solidFill>
              </a:rPr>
              <a:t>));</a:t>
            </a:r>
          </a:p>
          <a:p>
            <a:r>
              <a:rPr lang="en-US" sz="1500" b="1" dirty="0">
                <a:solidFill>
                  <a:srgbClr val="CC0000"/>
                </a:solidFill>
              </a:rPr>
              <a:t>                }</a:t>
            </a:r>
          </a:p>
          <a:p>
            <a:r>
              <a:rPr lang="en-US" sz="1500" b="1" dirty="0">
                <a:solidFill>
                  <a:srgbClr val="CC0000"/>
                </a:solidFill>
              </a:rPr>
              <a:t>            pictureBox2.Image = </a:t>
            </a:r>
            <a:r>
              <a:rPr lang="en-US" sz="1500" b="1" dirty="0" err="1">
                <a:solidFill>
                  <a:srgbClr val="CC0000"/>
                </a:solidFill>
              </a:rPr>
              <a:t>newImage</a:t>
            </a:r>
            <a:r>
              <a:rPr lang="en-US" sz="1500" b="1" dirty="0">
                <a:solidFill>
                  <a:srgbClr val="CC0000"/>
                </a:solidFill>
              </a:rPr>
              <a:t>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4134" y="3593068"/>
            <a:ext cx="217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ở “Load image”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81600" y="515328"/>
            <a:ext cx="1429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CC0000"/>
                </a:solidFill>
              </a:rPr>
              <a:t>Picturebox</a:t>
            </a:r>
            <a:r>
              <a:rPr lang="en-US" b="1" dirty="0">
                <a:solidFill>
                  <a:srgbClr val="CC0000"/>
                </a:solidFill>
              </a:rPr>
              <a:t> 2 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962404" y="699994"/>
            <a:ext cx="1295396" cy="3747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7" descr="주)티엔솔루션 TN Soluti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6444727"/>
            <a:ext cx="1420368" cy="40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4610103" y="1295400"/>
            <a:ext cx="4354066" cy="178510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err="1"/>
              <a:t>Chú</a:t>
            </a:r>
            <a:r>
              <a:rPr lang="en-US" sz="2000" dirty="0"/>
              <a:t> ý:</a:t>
            </a:r>
          </a:p>
          <a:p>
            <a:r>
              <a:rPr lang="en-US" sz="1600" dirty="0"/>
              <a:t>+) </a:t>
            </a:r>
            <a:r>
              <a:rPr lang="en-US" sz="1600" dirty="0" err="1"/>
              <a:t>newImage.SetPixel</a:t>
            </a:r>
            <a:r>
              <a:rPr lang="en-US" sz="1600" dirty="0"/>
              <a:t>(x, i, </a:t>
            </a:r>
            <a:r>
              <a:rPr lang="en-US" sz="1600" dirty="0" err="1"/>
              <a:t>Color.FromArgb</a:t>
            </a:r>
            <a:r>
              <a:rPr lang="en-US" sz="1600" dirty="0"/>
              <a:t>(</a:t>
            </a:r>
            <a:r>
              <a:rPr lang="en-US" sz="1600" dirty="0" err="1"/>
              <a:t>a,r,g,b</a:t>
            </a:r>
            <a:r>
              <a:rPr lang="en-US" sz="1600" dirty="0"/>
              <a:t>)) </a:t>
            </a:r>
            <a:r>
              <a:rPr lang="en-US" sz="2000" dirty="0"/>
              <a:t>: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ARGB</a:t>
            </a:r>
          </a:p>
          <a:p>
            <a:r>
              <a:rPr lang="en-US" dirty="0"/>
              <a:t>+) picturebox1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tải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090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2" grpId="0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7" descr="So sánh Csharp và Java - Trang tin tức lập trình Dotnetguru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" y="0"/>
            <a:ext cx="8915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09800" y="914400"/>
            <a:ext cx="251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Demo :</a:t>
            </a:r>
          </a:p>
        </p:txBody>
      </p:sp>
      <p:pic>
        <p:nvPicPr>
          <p:cNvPr id="12" name="Picture 7" descr="주)티엔솔루션 TN Solu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6444727"/>
            <a:ext cx="1420368" cy="40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98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20210702_110118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" y="0"/>
            <a:ext cx="8917205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8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THANKS FOR WATCHING OUTRO - YouTu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15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258769"/>
      </p:ext>
    </p:extLst>
  </p:cSld>
  <p:clrMapOvr>
    <a:masterClrMapping/>
  </p:clrMapOvr>
</p:sld>
</file>

<file path=ppt/theme/theme1.xml><?xml version="1.0" encoding="utf-8"?>
<a:theme xmlns:a="http://schemas.openxmlformats.org/drawingml/2006/main" name="Composite">
  <a:themeElements>
    <a:clrScheme name="Composite">
      <a:dk1>
        <a:sysClr val="windowText" lastClr="000000"/>
      </a:dk1>
      <a:lt1>
        <a:sysClr val="window" lastClr="FFFFFF"/>
      </a:lt1>
      <a:dk2>
        <a:srgbClr val="5B6973"/>
      </a:dk2>
      <a:lt2>
        <a:srgbClr val="E7ECED"/>
      </a:lt2>
      <a:accent1>
        <a:srgbClr val="98C723"/>
      </a:accent1>
      <a:accent2>
        <a:srgbClr val="59B0B9"/>
      </a:accent2>
      <a:accent3>
        <a:srgbClr val="DEAE00"/>
      </a:accent3>
      <a:accent4>
        <a:srgbClr val="B77BB4"/>
      </a:accent4>
      <a:accent5>
        <a:srgbClr val="E0773C"/>
      </a:accent5>
      <a:accent6>
        <a:srgbClr val="A98D63"/>
      </a:accent6>
      <a:hlink>
        <a:srgbClr val="26CBEC"/>
      </a:hlink>
      <a:folHlink>
        <a:srgbClr val="598C8C"/>
      </a:folHlink>
    </a:clrScheme>
    <a:fontScheme name="Composit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10000"/>
                <a:lumMod val="80000"/>
              </a:schemeClr>
            </a:gs>
            <a:gs pos="79000">
              <a:schemeClr val="phClr">
                <a:tint val="100000"/>
                <a:shade val="90000"/>
                <a:satMod val="105000"/>
                <a:lumMod val="100000"/>
              </a:schemeClr>
            </a:gs>
            <a:gs pos="100000">
              <a:schemeClr val="phClr">
                <a:tint val="95000"/>
                <a:shade val="100000"/>
                <a:satMod val="110000"/>
                <a:lumMod val="11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hade val="100000"/>
                <a:satMod val="100000"/>
                <a:lumMod val="110000"/>
              </a:schemeClr>
            </a:gs>
            <a:gs pos="83000">
              <a:schemeClr val="phClr">
                <a:shade val="75000"/>
                <a:satMod val="200000"/>
              </a:schemeClr>
            </a:gs>
            <a:gs pos="100000">
              <a:schemeClr val="phClr">
                <a:shade val="90000"/>
                <a:satMod val="200000"/>
              </a:schemeClr>
            </a:gs>
          </a:gsLst>
          <a:path path="circle">
            <a:fillToRect l="75000" t="100000" b="3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Composite</Template>
  <TotalTime>1325</TotalTime>
  <Words>695</Words>
  <Application>Microsoft Office PowerPoint</Application>
  <PresentationFormat>On-screen Show (4:3)</PresentationFormat>
  <Paragraphs>59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Calibri</vt:lpstr>
      <vt:lpstr>Wingdings</vt:lpstr>
      <vt:lpstr>Composite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Lấy các giá trị ARGB từ ảnh và hiển thị các giá trị đó lên lưới data</dc:title>
  <dc:creator>ACER</dc:creator>
  <cp:lastModifiedBy>Trương Văn Hiệp</cp:lastModifiedBy>
  <cp:revision>47</cp:revision>
  <dcterms:created xsi:type="dcterms:W3CDTF">2021-06-15T05:21:58Z</dcterms:created>
  <dcterms:modified xsi:type="dcterms:W3CDTF">2024-09-13T03:23:21Z</dcterms:modified>
</cp:coreProperties>
</file>